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81" r:id="rId4"/>
    <p:sldId id="272" r:id="rId5"/>
    <p:sldId id="273" r:id="rId6"/>
    <p:sldId id="275" r:id="rId7"/>
    <p:sldId id="27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2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26173" y="886968"/>
            <a:ext cx="10989627" cy="2262781"/>
          </a:xfrm>
        </p:spPr>
        <p:txBody>
          <a:bodyPr>
            <a:normAutofit/>
          </a:bodyPr>
          <a:lstStyle/>
          <a:p>
            <a:r>
              <a:rPr lang="en-US" altLang="zh-TW" sz="4800" dirty="0" smtClean="0"/>
              <a:t>111</a:t>
            </a:r>
            <a:r>
              <a:rPr lang="zh-TW" altLang="en-US" sz="4800" dirty="0" smtClean="0"/>
              <a:t>學年度</a:t>
            </a:r>
            <a:r>
              <a:rPr lang="zh-TW" altLang="en-US" sz="4800" dirty="0" smtClean="0"/>
              <a:t>防疫措施新制</a:t>
            </a:r>
            <a:endParaRPr lang="zh-TW" altLang="en-US" sz="4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94269" y="3771539"/>
            <a:ext cx="8915399" cy="1126283"/>
          </a:xfrm>
        </p:spPr>
        <p:txBody>
          <a:bodyPr/>
          <a:lstStyle/>
          <a:p>
            <a:r>
              <a:rPr lang="en-US" altLang="zh-TW" sz="2400" dirty="0" smtClean="0"/>
              <a:t>111.10.12</a:t>
            </a:r>
            <a:r>
              <a:rPr lang="zh-TW" altLang="en-US" sz="2400" dirty="0" smtClean="0"/>
              <a:t>臺北市</a:t>
            </a:r>
            <a:r>
              <a:rPr lang="zh-TW" altLang="en-US" sz="2400" dirty="0"/>
              <a:t>國小學校因應新冠肺炎疫情相關配套及常見問題</a:t>
            </a:r>
            <a:r>
              <a:rPr lang="en-US" altLang="zh-TW" sz="2400" dirty="0" smtClean="0"/>
              <a:t>QA</a:t>
            </a:r>
            <a:r>
              <a:rPr lang="zh-TW" altLang="en-US" sz="2400" dirty="0" smtClean="0"/>
              <a:t>辦理</a:t>
            </a:r>
            <a:endParaRPr lang="en-US" altLang="zh-TW" sz="2400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1272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86692" y="919409"/>
            <a:ext cx="11000508" cy="5527573"/>
          </a:xfrm>
        </p:spPr>
        <p:txBody>
          <a:bodyPr>
            <a:normAutofit fontScale="85000" lnSpcReduction="10000"/>
          </a:bodyPr>
          <a:lstStyle/>
          <a:p>
            <a:endParaRPr lang="zh-TW" altLang="en-US" dirty="0"/>
          </a:p>
          <a:p>
            <a:r>
              <a:rPr lang="zh-TW" altLang="en-US" dirty="0"/>
              <a:t> </a:t>
            </a:r>
            <a:r>
              <a:rPr lang="en-US" altLang="zh-TW" sz="2800" dirty="0"/>
              <a:t>9</a:t>
            </a:r>
            <a:r>
              <a:rPr lang="zh-TW" altLang="en-US" sz="2800" dirty="0"/>
              <a:t>月</a:t>
            </a:r>
            <a:r>
              <a:rPr lang="en-US" altLang="zh-TW" sz="2800" dirty="0"/>
              <a:t>11</a:t>
            </a:r>
            <a:r>
              <a:rPr lang="zh-TW" altLang="en-US" sz="2800" dirty="0"/>
              <a:t>日（含）前依現行規定調整授課方式者，依學校原規定辦理；</a:t>
            </a:r>
            <a:r>
              <a:rPr lang="en-US" altLang="zh-TW" sz="2800" dirty="0"/>
              <a:t>9</a:t>
            </a:r>
            <a:r>
              <a:rPr lang="zh-TW" altLang="en-US" sz="2800" dirty="0"/>
              <a:t>月</a:t>
            </a:r>
            <a:r>
              <a:rPr lang="en-US" altLang="zh-TW" sz="2800" dirty="0"/>
              <a:t>12</a:t>
            </a:r>
            <a:r>
              <a:rPr lang="zh-TW" altLang="en-US" sz="2800" dirty="0"/>
              <a:t>日起發生之個案即適用新制如下</a:t>
            </a:r>
            <a:r>
              <a:rPr lang="en-US" altLang="zh-TW" sz="2800" dirty="0"/>
              <a:t>: </a:t>
            </a:r>
          </a:p>
          <a:p>
            <a:r>
              <a:rPr lang="en-US" altLang="zh-TW" sz="2800" dirty="0"/>
              <a:t>1. </a:t>
            </a:r>
            <a:r>
              <a:rPr lang="zh-TW" altLang="en-US" sz="2800" dirty="0"/>
              <a:t>確診或快篩陽性者： </a:t>
            </a:r>
          </a:p>
          <a:p>
            <a:r>
              <a:rPr lang="en-US" altLang="zh-TW" sz="2800" dirty="0">
                <a:solidFill>
                  <a:srgbClr val="FF0000"/>
                </a:solidFill>
              </a:rPr>
              <a:t>7</a:t>
            </a:r>
            <a:r>
              <a:rPr lang="zh-TW" altLang="en-US" sz="2800" dirty="0">
                <a:solidFill>
                  <a:srgbClr val="FF0000"/>
                </a:solidFill>
              </a:rPr>
              <a:t>天</a:t>
            </a:r>
            <a:r>
              <a:rPr lang="zh-TW" altLang="en-US" sz="2800" dirty="0"/>
              <a:t>居家照護</a:t>
            </a:r>
            <a:r>
              <a:rPr lang="en-US" altLang="zh-TW" sz="2800" dirty="0"/>
              <a:t>(</a:t>
            </a:r>
            <a:r>
              <a:rPr lang="zh-TW" altLang="en-US" sz="2800" dirty="0"/>
              <a:t>隔離</a:t>
            </a:r>
            <a:r>
              <a:rPr lang="en-US" altLang="zh-TW" sz="2800" dirty="0"/>
              <a:t>)</a:t>
            </a:r>
            <a:r>
              <a:rPr lang="zh-TW" altLang="en-US" sz="2800" dirty="0"/>
              <a:t>期滿，無症狀者不須快篩可入校上課，並執行</a:t>
            </a:r>
            <a:r>
              <a:rPr lang="en-US" altLang="zh-TW" sz="2800" dirty="0"/>
              <a:t>7</a:t>
            </a:r>
            <a:r>
              <a:rPr lang="zh-TW" altLang="en-US" sz="2800" dirty="0"/>
              <a:t>天自主健康管理</a:t>
            </a:r>
            <a:r>
              <a:rPr lang="en-US" altLang="zh-TW" sz="2800" dirty="0"/>
              <a:t>(</a:t>
            </a:r>
            <a:r>
              <a:rPr lang="zh-TW" altLang="en-US" sz="2800" dirty="0"/>
              <a:t>須全程配戴口罩並使用隔板用餐</a:t>
            </a:r>
            <a:r>
              <a:rPr lang="en-US" altLang="zh-TW" sz="2800" dirty="0"/>
              <a:t>)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zh-TW" altLang="en-US" sz="2800" dirty="0" smtClean="0"/>
              <a:t> </a:t>
            </a:r>
            <a:endParaRPr lang="zh-TW" altLang="en-US" sz="2800" dirty="0"/>
          </a:p>
          <a:p>
            <a:r>
              <a:rPr lang="en-US" altLang="zh-TW" sz="2800" dirty="0"/>
              <a:t>2. </a:t>
            </a:r>
            <a:r>
              <a:rPr lang="zh-TW" altLang="en-US" sz="2800" dirty="0"/>
              <a:t>確診者（及快篩陽性個案）之同班同學及導師： </a:t>
            </a:r>
          </a:p>
          <a:p>
            <a:r>
              <a:rPr lang="zh-TW" altLang="en-US" sz="2800" dirty="0"/>
              <a:t>由學校提供</a:t>
            </a:r>
            <a:r>
              <a:rPr lang="en-US" altLang="zh-TW" sz="2800" dirty="0"/>
              <a:t>1</a:t>
            </a:r>
            <a:r>
              <a:rPr lang="zh-TW" altLang="en-US" sz="2800" dirty="0"/>
              <a:t>劑快篩試劑，快篩陰性無症狀可上課，如有症狀應儘速就醫</a:t>
            </a:r>
            <a:r>
              <a:rPr lang="zh-TW" altLang="en-US" sz="2800" dirty="0" smtClean="0"/>
              <a:t>。</a:t>
            </a:r>
            <a:endParaRPr lang="en-US" altLang="zh-TW" sz="2800" dirty="0"/>
          </a:p>
          <a:p>
            <a:pPr marL="0" indent="0">
              <a:buNone/>
            </a:pPr>
            <a:r>
              <a:rPr lang="zh-TW" altLang="en-US" sz="2800" dirty="0" smtClean="0"/>
              <a:t> </a:t>
            </a:r>
            <a:endParaRPr lang="zh-TW" altLang="en-US" sz="2800" dirty="0"/>
          </a:p>
          <a:p>
            <a:r>
              <a:rPr lang="en-US" altLang="zh-TW" sz="2800" dirty="0"/>
              <a:t>3. </a:t>
            </a:r>
            <a:r>
              <a:rPr lang="zh-TW" altLang="en-US" sz="2800" dirty="0"/>
              <a:t>與確診者（及快篩陽性個案）摘下口罩共同活動</a:t>
            </a:r>
            <a:r>
              <a:rPr lang="en-US" altLang="zh-TW" sz="2800" dirty="0"/>
              <a:t>15</a:t>
            </a:r>
            <a:r>
              <a:rPr lang="zh-TW" altLang="en-US" sz="2800" dirty="0"/>
              <a:t>分鐘以上者（如社團活動同學、任課老師）： </a:t>
            </a:r>
          </a:p>
          <a:p>
            <a:r>
              <a:rPr lang="zh-TW" altLang="en-US" sz="2800" dirty="0"/>
              <a:t>學校提供</a:t>
            </a:r>
            <a:r>
              <a:rPr lang="en-US" altLang="zh-TW" sz="2800" dirty="0"/>
              <a:t>1</a:t>
            </a:r>
            <a:r>
              <a:rPr lang="zh-TW" altLang="en-US" sz="2800" dirty="0"/>
              <a:t>劑快篩試劑，快篩陰性無症狀可上課，如有症狀應儘速就醫。 	</a:t>
            </a:r>
          </a:p>
          <a:p>
            <a:endParaRPr lang="zh-TW" altLang="en-US" sz="2400" dirty="0"/>
          </a:p>
        </p:txBody>
      </p:sp>
      <p:sp>
        <p:nvSpPr>
          <p:cNvPr id="2" name="文字方塊 1"/>
          <p:cNvSpPr txBox="1"/>
          <p:nvPr/>
        </p:nvSpPr>
        <p:spPr>
          <a:xfrm>
            <a:off x="3298859" y="149906"/>
            <a:ext cx="46987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 smtClean="0"/>
              <a:t>身分別說明與快篩劑發放</a:t>
            </a:r>
          </a:p>
        </p:txBody>
      </p:sp>
    </p:spTree>
    <p:extLst>
      <p:ext uri="{BB962C8B-B14F-4D97-AF65-F5344CB8AC3E}">
        <p14:creationId xmlns:p14="http://schemas.microsoft.com/office/powerpoint/2010/main" val="209553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75855" y="623846"/>
            <a:ext cx="11000508" cy="5527573"/>
          </a:xfrm>
        </p:spPr>
        <p:txBody>
          <a:bodyPr>
            <a:normAutofit/>
          </a:bodyPr>
          <a:lstStyle/>
          <a:p>
            <a:endParaRPr lang="zh-TW" altLang="en-US" dirty="0"/>
          </a:p>
          <a:p>
            <a:r>
              <a:rPr lang="en-US" altLang="zh-TW" sz="2400" dirty="0" smtClean="0"/>
              <a:t>10/13</a:t>
            </a:r>
            <a:r>
              <a:rPr lang="en-US" altLang="zh-TW" sz="2400" dirty="0"/>
              <a:t>(</a:t>
            </a:r>
            <a:r>
              <a:rPr lang="zh-TW" altLang="en-US" sz="2400" dirty="0"/>
              <a:t>含之前的個案</a:t>
            </a:r>
            <a:r>
              <a:rPr lang="en-US" altLang="zh-TW" sz="2400" dirty="0"/>
              <a:t>)</a:t>
            </a:r>
            <a:r>
              <a:rPr lang="zh-TW" altLang="en-US" sz="2400" dirty="0"/>
              <a:t>若為密切接觸者，有</a:t>
            </a:r>
            <a:r>
              <a:rPr lang="zh-TW" altLang="en-US" sz="2400" dirty="0" smtClean="0"/>
              <a:t>症狀仍維持</a:t>
            </a:r>
            <a:r>
              <a:rPr lang="zh-TW" altLang="en-US" sz="2400" dirty="0"/>
              <a:t>七天。若無症狀，打滿三劑者可快篩陰性後到校，未滿三劑</a:t>
            </a:r>
            <a:r>
              <a:rPr lang="en-US" altLang="zh-TW" sz="2400" dirty="0"/>
              <a:t>(</a:t>
            </a:r>
            <a:r>
              <a:rPr lang="zh-TW" altLang="en-US" sz="2400" dirty="0"/>
              <a:t>就是</a:t>
            </a:r>
            <a:r>
              <a:rPr lang="zh-TW" altLang="en-US" sz="2400" dirty="0">
                <a:solidFill>
                  <a:srgbClr val="FF0000"/>
                </a:solidFill>
              </a:rPr>
              <a:t>現在的學生</a:t>
            </a:r>
            <a:r>
              <a:rPr lang="en-US" altLang="zh-TW" sz="2400" dirty="0"/>
              <a:t>)</a:t>
            </a:r>
            <a:r>
              <a:rPr lang="zh-TW" altLang="en-US" sz="2400" dirty="0"/>
              <a:t>在提供兩日內快篩陰性後即可到校，就是</a:t>
            </a:r>
            <a:r>
              <a:rPr lang="zh-TW" altLang="en-US" sz="2400" dirty="0">
                <a:solidFill>
                  <a:srgbClr val="FF0000"/>
                </a:solidFill>
              </a:rPr>
              <a:t>三天後</a:t>
            </a:r>
            <a:r>
              <a:rPr lang="zh-TW" altLang="en-US" sz="2400" dirty="0"/>
              <a:t>快篩</a:t>
            </a:r>
            <a:r>
              <a:rPr lang="zh-TW" altLang="en-US" sz="2400" dirty="0" smtClean="0"/>
              <a:t>陰性方可</a:t>
            </a:r>
            <a:r>
              <a:rPr lang="zh-TW" altLang="en-US" sz="2400" dirty="0"/>
              <a:t>到</a:t>
            </a:r>
            <a:r>
              <a:rPr lang="zh-TW" altLang="en-US" sz="2400" dirty="0" smtClean="0"/>
              <a:t>校。</a:t>
            </a:r>
            <a:endParaRPr lang="zh-TW" altLang="en-US" sz="2400" dirty="0"/>
          </a:p>
          <a:p>
            <a:r>
              <a:rPr lang="zh-TW" altLang="en-US" sz="2800" dirty="0"/>
              <a:t>	</a:t>
            </a:r>
          </a:p>
          <a:p>
            <a:endParaRPr lang="zh-TW" altLang="en-US" sz="2400" dirty="0"/>
          </a:p>
        </p:txBody>
      </p:sp>
      <p:sp>
        <p:nvSpPr>
          <p:cNvPr id="2" name="文字方塊 1"/>
          <p:cNvSpPr txBox="1"/>
          <p:nvPr/>
        </p:nvSpPr>
        <p:spPr>
          <a:xfrm>
            <a:off x="3298859" y="149906"/>
            <a:ext cx="46987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 smtClean="0"/>
              <a:t>身分別說明與快篩劑發放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230" y="2235201"/>
            <a:ext cx="11238206" cy="4458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8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914400" y="284660"/>
            <a:ext cx="108342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/>
              <a:t>校外</a:t>
            </a:r>
            <a:r>
              <a:rPr lang="zh-TW" altLang="en-US" sz="3200" dirty="0" smtClean="0"/>
              <a:t>教學</a:t>
            </a:r>
            <a:endParaRPr lang="en-US" altLang="zh-TW" sz="3200" dirty="0" smtClean="0"/>
          </a:p>
          <a:p>
            <a:r>
              <a:rPr lang="zh-TW" altLang="en-US" sz="3200" dirty="0" smtClean="0"/>
              <a:t>國小</a:t>
            </a:r>
            <a:r>
              <a:rPr lang="zh-TW" altLang="en-US" sz="3200" dirty="0"/>
              <a:t>及幼兒園幼生學生須完成</a:t>
            </a:r>
            <a:r>
              <a:rPr lang="en-US" altLang="zh-TW" sz="3200" dirty="0"/>
              <a:t>2</a:t>
            </a:r>
            <a:r>
              <a:rPr lang="zh-TW" altLang="en-US" sz="3200" dirty="0"/>
              <a:t>劑疫苗接種</a:t>
            </a:r>
            <a:r>
              <a:rPr lang="zh-TW" altLang="en-US" sz="3200" dirty="0" smtClean="0"/>
              <a:t>，</a:t>
            </a:r>
            <a:endParaRPr lang="en-US" altLang="zh-TW" sz="3200" dirty="0" smtClean="0"/>
          </a:p>
          <a:p>
            <a:r>
              <a:rPr lang="zh-TW" altLang="en-US" sz="3200" dirty="0" smtClean="0"/>
              <a:t>若</a:t>
            </a:r>
            <a:r>
              <a:rPr lang="zh-TW" altLang="en-US" sz="3200" dirty="0"/>
              <a:t>無則提供</a:t>
            </a:r>
            <a:r>
              <a:rPr lang="en-US" altLang="zh-TW" sz="3200" dirty="0"/>
              <a:t>2</a:t>
            </a:r>
            <a:r>
              <a:rPr lang="zh-TW" altLang="en-US" sz="3200" dirty="0"/>
              <a:t>日內陰性快篩證明</a:t>
            </a:r>
            <a:r>
              <a:rPr lang="zh-TW" altLang="en-US" sz="3200" dirty="0" smtClean="0"/>
              <a:t>。</a:t>
            </a:r>
            <a:r>
              <a:rPr lang="zh-TW" altLang="en-US" sz="3200" dirty="0" smtClean="0">
                <a:solidFill>
                  <a:srgbClr val="FF0000"/>
                </a:solidFill>
              </a:rPr>
              <a:t>*並增加</a:t>
            </a:r>
            <a:r>
              <a:rPr lang="zh-TW" altLang="en-US" sz="3200" dirty="0" smtClean="0">
                <a:solidFill>
                  <a:srgbClr val="FF0000"/>
                </a:solidFill>
              </a:rPr>
              <a:t>隨隊家長人數。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5711" y="1854320"/>
            <a:ext cx="11582398" cy="491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44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86692" y="919409"/>
            <a:ext cx="11000508" cy="5527573"/>
          </a:xfrm>
        </p:spPr>
        <p:txBody>
          <a:bodyPr>
            <a:normAutofit/>
          </a:bodyPr>
          <a:lstStyle/>
          <a:p>
            <a:endParaRPr lang="zh-TW" altLang="en-US" dirty="0"/>
          </a:p>
          <a:p>
            <a:r>
              <a:rPr lang="zh-TW" altLang="en-US" dirty="0" smtClean="0"/>
              <a:t> 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1.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因應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111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年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9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月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12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日起實施校園防疫新制，參與課外社團（含校隊訓練）等跨班學習活動性質，倘同學發生確診或快篩陽個案，原則皆可正常進行。 </a:t>
            </a:r>
          </a:p>
          <a:p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2.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針對與確診者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(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或快篩陽性個案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)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摘下口罩共同活動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15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分鐘以上，學校提供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1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劑快篩試劑，快篩陰性無症狀可上課，如有症狀應儘速就醫。 	</a:t>
            </a:r>
          </a:p>
          <a:p>
            <a:r>
              <a:rPr lang="zh-TW" altLang="en-US" sz="2800" dirty="0" smtClean="0"/>
              <a:t> 	</a:t>
            </a:r>
            <a:r>
              <a:rPr lang="en-US" altLang="zh-TW" sz="2800" dirty="0" smtClean="0"/>
              <a:t>3.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 </a:t>
            </a:r>
            <a:r>
              <a:rPr lang="zh-TW" altLang="en-US" sz="2800" dirty="0" smtClean="0">
                <a:solidFill>
                  <a:srgbClr val="000000"/>
                </a:solidFill>
                <a:latin typeface="標楷體a..荶."/>
              </a:rPr>
              <a:t>學生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如參與跨校性交流活動，於校內辦理應遵守社團活動規範，並全程配戴口罩，若於校外租借場地進行活動，務須遵守中央及該場地訂定之防疫規定辦理，國小學生須完成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2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劑疫苗接種，若無則提供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2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日內抗原快篩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(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含家用快篩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)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或</a:t>
            </a:r>
            <a:r>
              <a:rPr lang="en-US" altLang="zh-TW" sz="2800" dirty="0" err="1">
                <a:solidFill>
                  <a:srgbClr val="000000"/>
                </a:solidFill>
                <a:latin typeface="標楷體a..荶."/>
              </a:rPr>
              <a:t>PCR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 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檢驗陰性證明，並視疫情狀況隨時調整。 	</a:t>
            </a:r>
          </a:p>
          <a:p>
            <a:endParaRPr lang="zh-TW" altLang="en-US" sz="2800" dirty="0" smtClean="0"/>
          </a:p>
          <a:p>
            <a:endParaRPr lang="zh-TW" altLang="en-US" sz="2400" dirty="0"/>
          </a:p>
        </p:txBody>
      </p:sp>
      <p:sp>
        <p:nvSpPr>
          <p:cNvPr id="2" name="文字方塊 1"/>
          <p:cNvSpPr txBox="1"/>
          <p:nvPr/>
        </p:nvSpPr>
        <p:spPr>
          <a:xfrm>
            <a:off x="5358569" y="196088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3200" dirty="0" smtClean="0"/>
              <a:t>課後社團</a:t>
            </a:r>
          </a:p>
        </p:txBody>
      </p:sp>
    </p:spTree>
    <p:extLst>
      <p:ext uri="{BB962C8B-B14F-4D97-AF65-F5344CB8AC3E}">
        <p14:creationId xmlns:p14="http://schemas.microsoft.com/office/powerpoint/2010/main" val="109794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86692" y="919409"/>
            <a:ext cx="11000508" cy="5527573"/>
          </a:xfrm>
        </p:spPr>
        <p:txBody>
          <a:bodyPr>
            <a:normAutofit/>
          </a:bodyPr>
          <a:lstStyle/>
          <a:p>
            <a:endParaRPr lang="zh-TW" altLang="en-US" dirty="0"/>
          </a:p>
          <a:p>
            <a:r>
              <a:rPr lang="en-US" altLang="zh-TW" sz="2400" dirty="0">
                <a:solidFill>
                  <a:srgbClr val="000000"/>
                </a:solidFill>
                <a:latin typeface="標楷體a..荶."/>
              </a:rPr>
              <a:t>1.</a:t>
            </a:r>
            <a:r>
              <a:rPr lang="zh-TW" altLang="en-US" sz="2400" dirty="0">
                <a:solidFill>
                  <a:srgbClr val="000000"/>
                </a:solidFill>
                <a:latin typeface="標楷體a..荶."/>
              </a:rPr>
              <a:t>家長如基於疫苗接種後之健康照護，得為子女請疫苗假</a:t>
            </a:r>
            <a:r>
              <a:rPr lang="en-US" altLang="zh-TW" sz="2400" dirty="0">
                <a:solidFill>
                  <a:srgbClr val="000000"/>
                </a:solidFill>
                <a:latin typeface="標楷體a..荶."/>
              </a:rPr>
              <a:t>(</a:t>
            </a:r>
            <a:r>
              <a:rPr lang="zh-TW" altLang="en-US" sz="2400" dirty="0">
                <a:solidFill>
                  <a:srgbClr val="000000"/>
                </a:solidFill>
                <a:latin typeface="標楷體a..荶."/>
              </a:rPr>
              <a:t>或防疫假</a:t>
            </a:r>
            <a:r>
              <a:rPr lang="en-US" altLang="zh-TW" sz="2400" dirty="0">
                <a:solidFill>
                  <a:srgbClr val="000000"/>
                </a:solidFill>
                <a:latin typeface="標楷體a..荶."/>
              </a:rPr>
              <a:t>)</a:t>
            </a:r>
            <a:r>
              <a:rPr lang="zh-TW" altLang="en-US" sz="2400" dirty="0">
                <a:solidFill>
                  <a:srgbClr val="000000"/>
                </a:solidFill>
                <a:latin typeface="標楷體a..荶."/>
              </a:rPr>
              <a:t>，請假不列入出缺勤紀錄，各該平時或定期成績評量，則依學校評量規定彈性辦理。 </a:t>
            </a:r>
          </a:p>
          <a:p>
            <a:r>
              <a:rPr lang="en-US" altLang="zh-TW" sz="2400" dirty="0">
                <a:solidFill>
                  <a:srgbClr val="000000"/>
                </a:solidFill>
                <a:latin typeface="標楷體a..荶."/>
              </a:rPr>
              <a:t>2.</a:t>
            </a:r>
            <a:r>
              <a:rPr lang="zh-TW" altLang="en-US" sz="2400" dirty="0">
                <a:solidFill>
                  <a:srgbClr val="000000"/>
                </a:solidFill>
                <a:latin typeface="標楷體a..荶."/>
              </a:rPr>
              <a:t>家長可依以下</a:t>
            </a:r>
            <a:r>
              <a:rPr lang="en-US" altLang="zh-TW" sz="2400" dirty="0">
                <a:solidFill>
                  <a:srgbClr val="000000"/>
                </a:solidFill>
                <a:latin typeface="標楷體a..荶."/>
              </a:rPr>
              <a:t>3</a:t>
            </a:r>
            <a:r>
              <a:rPr lang="zh-TW" altLang="en-US" sz="2400" dirty="0">
                <a:solidFill>
                  <a:srgbClr val="000000"/>
                </a:solidFill>
                <a:latin typeface="標楷體a..荶."/>
              </a:rPr>
              <a:t>種情形為子女申請防疫假，但實體評量需要返校，倘未能返校參與實體評量</a:t>
            </a:r>
            <a:r>
              <a:rPr lang="zh-TW" altLang="en-US" sz="2400" dirty="0" smtClean="0">
                <a:solidFill>
                  <a:srgbClr val="000000"/>
                </a:solidFill>
                <a:latin typeface="標楷體a..荶."/>
              </a:rPr>
              <a:t>，將依據</a:t>
            </a:r>
            <a:r>
              <a:rPr lang="zh-TW" altLang="en-US" sz="2400" dirty="0">
                <a:solidFill>
                  <a:srgbClr val="000000"/>
                </a:solidFill>
                <a:latin typeface="標楷體a..荶."/>
              </a:rPr>
              <a:t>教育</a:t>
            </a:r>
            <a:r>
              <a:rPr lang="zh-TW" altLang="en-US" sz="2400" dirty="0" smtClean="0">
                <a:solidFill>
                  <a:srgbClr val="000000"/>
                </a:solidFill>
                <a:latin typeface="標楷體a..荶."/>
              </a:rPr>
              <a:t>局</a:t>
            </a:r>
            <a:r>
              <a:rPr lang="en-US" altLang="zh-TW" sz="2400" dirty="0">
                <a:solidFill>
                  <a:srgbClr val="000000"/>
                </a:solidFill>
                <a:latin typeface="標楷體a..荶."/>
              </a:rPr>
              <a:t>111</a:t>
            </a:r>
            <a:r>
              <a:rPr lang="zh-TW" altLang="en-US" sz="2400" dirty="0">
                <a:solidFill>
                  <a:srgbClr val="000000"/>
                </a:solidFill>
                <a:latin typeface="標楷體a..荶."/>
              </a:rPr>
              <a:t>年</a:t>
            </a:r>
            <a:r>
              <a:rPr lang="en-US" altLang="zh-TW" sz="2400" dirty="0">
                <a:solidFill>
                  <a:srgbClr val="000000"/>
                </a:solidFill>
                <a:latin typeface="標楷體a..荶."/>
              </a:rPr>
              <a:t>5</a:t>
            </a:r>
            <a:r>
              <a:rPr lang="zh-TW" altLang="en-US" sz="2400" dirty="0">
                <a:solidFill>
                  <a:srgbClr val="000000"/>
                </a:solidFill>
                <a:latin typeface="標楷體a..荶."/>
              </a:rPr>
              <a:t>月</a:t>
            </a:r>
            <a:r>
              <a:rPr lang="en-US" altLang="zh-TW" sz="2400" dirty="0">
                <a:solidFill>
                  <a:srgbClr val="000000"/>
                </a:solidFill>
                <a:latin typeface="標楷體a..荶."/>
              </a:rPr>
              <a:t>26</a:t>
            </a:r>
            <a:r>
              <a:rPr lang="zh-TW" altLang="en-US" sz="2400" dirty="0">
                <a:solidFill>
                  <a:srgbClr val="000000"/>
                </a:solidFill>
                <a:latin typeface="標楷體a..荶."/>
              </a:rPr>
              <a:t>日北市教國字</a:t>
            </a:r>
            <a:r>
              <a:rPr lang="en-US" altLang="zh-TW" sz="2400" dirty="0">
                <a:solidFill>
                  <a:srgbClr val="000000"/>
                </a:solidFill>
                <a:latin typeface="標楷體a..荶."/>
              </a:rPr>
              <a:t>1113055570</a:t>
            </a:r>
            <a:r>
              <a:rPr lang="zh-TW" altLang="en-US" sz="2400" dirty="0">
                <a:solidFill>
                  <a:srgbClr val="000000"/>
                </a:solidFill>
                <a:latin typeface="標楷體a..荶."/>
              </a:rPr>
              <a:t>號函，各校得召開課發會研議確認評量準則。 </a:t>
            </a:r>
          </a:p>
          <a:p>
            <a:r>
              <a:rPr lang="en-US" altLang="zh-TW" sz="2400" dirty="0">
                <a:solidFill>
                  <a:srgbClr val="000000"/>
                </a:solidFill>
                <a:latin typeface="標楷體a..荶."/>
              </a:rPr>
              <a:t>(1)</a:t>
            </a:r>
            <a:r>
              <a:rPr lang="zh-TW" altLang="en-US" sz="2400" dirty="0">
                <a:solidFill>
                  <a:srgbClr val="000000"/>
                </a:solidFill>
                <a:latin typeface="標楷體a..荶."/>
              </a:rPr>
              <a:t>確診、快篩陽或居家隔離者可請防疫隔離假。 </a:t>
            </a:r>
          </a:p>
          <a:p>
            <a:r>
              <a:rPr lang="en-US" altLang="zh-TW" sz="2400" dirty="0">
                <a:solidFill>
                  <a:srgbClr val="000000"/>
                </a:solidFill>
                <a:latin typeface="標楷體a..荶."/>
              </a:rPr>
              <a:t>(2)</a:t>
            </a:r>
            <a:r>
              <a:rPr lang="zh-TW" altLang="en-US" sz="2400" dirty="0">
                <a:solidFill>
                  <a:srgbClr val="000000"/>
                </a:solidFill>
                <a:latin typeface="標楷體a..荶."/>
              </a:rPr>
              <a:t>於自主防疫期間，可請自主防疫假。 </a:t>
            </a:r>
          </a:p>
          <a:p>
            <a:r>
              <a:rPr lang="en-US" altLang="zh-TW" sz="2400" dirty="0">
                <a:solidFill>
                  <a:srgbClr val="000000"/>
                </a:solidFill>
                <a:latin typeface="標楷體a..荶."/>
              </a:rPr>
              <a:t>(3)</a:t>
            </a:r>
            <a:r>
              <a:rPr lang="zh-TW" altLang="en-US" sz="2400" dirty="0">
                <a:solidFill>
                  <a:srgbClr val="000000"/>
                </a:solidFill>
                <a:latin typeface="標楷體a..荶."/>
              </a:rPr>
              <a:t>如有身體不適，或是快篩陰有疑慮者，可請防疫假。 </a:t>
            </a:r>
          </a:p>
          <a:p>
            <a:r>
              <a:rPr lang="en-US" altLang="zh-TW" sz="2400" dirty="0">
                <a:solidFill>
                  <a:srgbClr val="000000"/>
                </a:solidFill>
                <a:latin typeface="標楷體a..荶."/>
              </a:rPr>
              <a:t>3.</a:t>
            </a:r>
            <a:r>
              <a:rPr lang="zh-TW" altLang="en-US" sz="2400" dirty="0">
                <a:solidFill>
                  <a:srgbClr val="000000"/>
                </a:solidFill>
                <a:latin typeface="標楷體a..荶."/>
              </a:rPr>
              <a:t>另請學校核假時，應與家長確認請假期間學生居家照顧及學習進度安排，以掌握學生狀況，不得讓學生單獨在家或疏於學習。 </a:t>
            </a:r>
          </a:p>
          <a:p>
            <a:r>
              <a:rPr lang="en-US" altLang="zh-TW" sz="2400" dirty="0">
                <a:solidFill>
                  <a:srgbClr val="000000"/>
                </a:solidFill>
                <a:latin typeface="標楷體a..荶."/>
              </a:rPr>
              <a:t>4.</a:t>
            </a:r>
            <a:r>
              <a:rPr lang="zh-TW" altLang="en-US" sz="2400" dirty="0">
                <a:solidFill>
                  <a:srgbClr val="000000"/>
                </a:solidFill>
                <a:latin typeface="標楷體a..荶."/>
              </a:rPr>
              <a:t>其他非防疫狀況請假者，仍回歸學生請假規定辦理。 	</a:t>
            </a:r>
          </a:p>
          <a:p>
            <a:endParaRPr lang="zh-TW" altLang="en-US" sz="2400" dirty="0"/>
          </a:p>
        </p:txBody>
      </p:sp>
      <p:sp>
        <p:nvSpPr>
          <p:cNvPr id="2" name="文字方塊 1"/>
          <p:cNvSpPr txBox="1"/>
          <p:nvPr/>
        </p:nvSpPr>
        <p:spPr>
          <a:xfrm>
            <a:off x="5524822" y="205324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 smtClean="0"/>
              <a:t>防疫假</a:t>
            </a:r>
          </a:p>
        </p:txBody>
      </p:sp>
    </p:spTree>
    <p:extLst>
      <p:ext uri="{BB962C8B-B14F-4D97-AF65-F5344CB8AC3E}">
        <p14:creationId xmlns:p14="http://schemas.microsoft.com/office/powerpoint/2010/main" val="407619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86692" y="919409"/>
            <a:ext cx="11000508" cy="5527573"/>
          </a:xfrm>
        </p:spPr>
        <p:txBody>
          <a:bodyPr>
            <a:normAutofit fontScale="92500"/>
          </a:bodyPr>
          <a:lstStyle/>
          <a:p>
            <a:endParaRPr lang="zh-TW" altLang="en-US" dirty="0"/>
          </a:p>
          <a:p>
            <a:r>
              <a:rPr lang="zh-TW" altLang="en-US" dirty="0"/>
              <a:t> 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【111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年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8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月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23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日北市教體字第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11130759981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號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】 </a:t>
            </a:r>
          </a:p>
          <a:p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1.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家長及訪客於學生上課時段原則不入校，惟學校應事先規劃獨立動線，因應家長因緊急狀況須入校接送學生；如於學生非上課辦理活動期間，家長及訪客應接種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3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劑疫苗，無則須出示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2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日內抗原快篩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(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含家用快篩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)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或</a:t>
            </a:r>
            <a:r>
              <a:rPr lang="en-US" altLang="zh-TW" sz="2800" dirty="0" err="1">
                <a:solidFill>
                  <a:srgbClr val="000000"/>
                </a:solidFill>
                <a:latin typeface="標楷體a..荶."/>
              </a:rPr>
              <a:t>PCR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 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陰性證明</a:t>
            </a:r>
            <a:r>
              <a:rPr lang="zh-TW" altLang="en-US" sz="2800" dirty="0" smtClean="0">
                <a:solidFill>
                  <a:srgbClr val="000000"/>
                </a:solidFill>
                <a:latin typeface="標楷體a..荶."/>
              </a:rPr>
              <a:t>。</a:t>
            </a:r>
            <a:r>
              <a:rPr lang="en-US" altLang="zh-TW" sz="2800" dirty="0" smtClean="0">
                <a:solidFill>
                  <a:srgbClr val="000000"/>
                </a:solidFill>
                <a:latin typeface="標楷體a..荶."/>
              </a:rPr>
              <a:t>(</a:t>
            </a:r>
            <a:r>
              <a:rPr lang="zh-TW" altLang="en-US" sz="2800" dirty="0" smtClean="0">
                <a:solidFill>
                  <a:srgbClr val="000000"/>
                </a:solidFill>
                <a:latin typeface="標楷體a..荶."/>
              </a:rPr>
              <a:t>換言之，</a:t>
            </a:r>
            <a:r>
              <a:rPr lang="zh-TW" altLang="en-US" sz="2800" dirty="0" smtClean="0">
                <a:solidFill>
                  <a:srgbClr val="000000"/>
                </a:solidFill>
                <a:latin typeface="標楷體a..荶."/>
              </a:rPr>
              <a:t>假日學校活動</a:t>
            </a:r>
            <a:r>
              <a:rPr lang="zh-TW" altLang="en-US" sz="2800" dirty="0" smtClean="0">
                <a:solidFill>
                  <a:srgbClr val="000000"/>
                </a:solidFill>
                <a:latin typeface="標楷體a..荶."/>
              </a:rPr>
              <a:t>可開放家長入校</a:t>
            </a:r>
            <a:r>
              <a:rPr lang="en-US" altLang="zh-TW" sz="2800" dirty="0" smtClean="0">
                <a:solidFill>
                  <a:srgbClr val="000000"/>
                </a:solidFill>
                <a:latin typeface="標楷體a..荶."/>
              </a:rPr>
              <a:t>)</a:t>
            </a:r>
            <a:r>
              <a:rPr lang="zh-TW" altLang="en-US" sz="2800" dirty="0" smtClean="0">
                <a:solidFill>
                  <a:srgbClr val="000000"/>
                </a:solidFill>
                <a:latin typeface="標楷體a..荶."/>
              </a:rPr>
              <a:t> </a:t>
            </a:r>
          </a:p>
          <a:p>
            <a:r>
              <a:rPr lang="en-US" altLang="zh-TW" sz="2800" dirty="0" smtClean="0">
                <a:solidFill>
                  <a:srgbClr val="000000"/>
                </a:solidFill>
                <a:latin typeface="標楷體a..荶."/>
              </a:rPr>
              <a:t>2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.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志工家長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(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視同學校工作人員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)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：學生在校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(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園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)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期間，經學校認定有入校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(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園</a:t>
            </a:r>
            <a:r>
              <a:rPr lang="en-US" altLang="zh-TW" sz="2800" dirty="0" smtClean="0">
                <a:solidFill>
                  <a:srgbClr val="000000"/>
                </a:solidFill>
                <a:latin typeface="標楷體a..荶."/>
              </a:rPr>
              <a:t>)</a:t>
            </a:r>
            <a:r>
              <a:rPr lang="zh-TW" altLang="en-US" sz="2800" smtClean="0">
                <a:solidFill>
                  <a:srgbClr val="000000"/>
                </a:solidFill>
                <a:latin typeface="標楷體a..荶."/>
              </a:rPr>
              <a:t>協助事實者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，依前揭「相關人員入校防疫整備」應接種</a:t>
            </a:r>
            <a:r>
              <a:rPr lang="en-US" altLang="zh-TW" sz="2800" dirty="0" err="1">
                <a:solidFill>
                  <a:srgbClr val="000000"/>
                </a:solidFill>
                <a:latin typeface="標楷體a..荶."/>
              </a:rPr>
              <a:t>COVID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-19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疫苗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3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劑；倘未完整接種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3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劑者，須每週出示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2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日內快篩或</a:t>
            </a:r>
            <a:r>
              <a:rPr lang="en-US" altLang="zh-TW" sz="2800" dirty="0" err="1">
                <a:solidFill>
                  <a:srgbClr val="000000"/>
                </a:solidFill>
                <a:latin typeface="標楷體a..荶."/>
              </a:rPr>
              <a:t>PCR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 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陰性證明。 </a:t>
            </a:r>
          </a:p>
          <a:p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3.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機關洽公及廠商：量測體溫，並應接種</a:t>
            </a:r>
            <a:r>
              <a:rPr lang="en-US" altLang="zh-TW" sz="2800" dirty="0" err="1">
                <a:solidFill>
                  <a:srgbClr val="000000"/>
                </a:solidFill>
                <a:latin typeface="標楷體a..荶."/>
              </a:rPr>
              <a:t>COVID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-19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疫苗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3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劑，無則須出示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2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日內抗原快篩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(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含家用快篩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)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或</a:t>
            </a:r>
            <a:r>
              <a:rPr lang="en-US" altLang="zh-TW" sz="2800" dirty="0" err="1">
                <a:solidFill>
                  <a:srgbClr val="000000"/>
                </a:solidFill>
                <a:latin typeface="標楷體a..荶."/>
              </a:rPr>
              <a:t>PCR</a:t>
            </a:r>
            <a:r>
              <a:rPr lang="en-US" altLang="zh-TW" sz="2800" dirty="0">
                <a:solidFill>
                  <a:srgbClr val="000000"/>
                </a:solidFill>
                <a:latin typeface="標楷體a..荶."/>
              </a:rPr>
              <a:t> 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陰性證明</a:t>
            </a:r>
            <a:r>
              <a:rPr lang="zh-TW" altLang="en-US" sz="2800" dirty="0" smtClean="0">
                <a:solidFill>
                  <a:srgbClr val="000000"/>
                </a:solidFill>
                <a:latin typeface="標楷體a..荶."/>
              </a:rPr>
              <a:t>。</a:t>
            </a:r>
            <a:endParaRPr lang="en-US" altLang="zh-TW" sz="2800" dirty="0" smtClean="0">
              <a:solidFill>
                <a:srgbClr val="000000"/>
              </a:solidFill>
              <a:latin typeface="標楷體a..荶."/>
            </a:endParaRPr>
          </a:p>
          <a:p>
            <a:r>
              <a:rPr lang="zh-TW" altLang="en-US" sz="2800" dirty="0" smtClean="0">
                <a:solidFill>
                  <a:srgbClr val="000000"/>
                </a:solidFill>
                <a:latin typeface="標楷體a..荶."/>
              </a:rPr>
              <a:t>*</a:t>
            </a:r>
            <a:r>
              <a:rPr lang="zh-TW" altLang="en-US" sz="2800" dirty="0" smtClean="0">
                <a:solidFill>
                  <a:srgbClr val="FF0000"/>
                </a:solidFill>
                <a:latin typeface="標楷體a..荶."/>
              </a:rPr>
              <a:t>若家人於服務期間確診</a:t>
            </a:r>
            <a:r>
              <a:rPr lang="en-US" altLang="zh-TW" sz="2800" dirty="0" smtClean="0">
                <a:solidFill>
                  <a:srgbClr val="FF0000"/>
                </a:solidFill>
                <a:latin typeface="標楷體a..荶."/>
              </a:rPr>
              <a:t>(</a:t>
            </a:r>
            <a:r>
              <a:rPr lang="zh-TW" altLang="en-US" sz="2800" dirty="0" smtClean="0">
                <a:solidFill>
                  <a:srgbClr val="FF0000"/>
                </a:solidFill>
                <a:latin typeface="標楷體a..荶."/>
              </a:rPr>
              <a:t>即</a:t>
            </a:r>
            <a:r>
              <a:rPr lang="en-US" altLang="zh-TW" sz="2800" dirty="0" smtClean="0">
                <a:solidFill>
                  <a:srgbClr val="FF0000"/>
                </a:solidFill>
                <a:latin typeface="標楷體a..荶."/>
              </a:rPr>
              <a:t>0+7</a:t>
            </a:r>
            <a:r>
              <a:rPr lang="zh-TW" altLang="en-US" sz="2800" dirty="0" smtClean="0">
                <a:solidFill>
                  <a:srgbClr val="FF0000"/>
                </a:solidFill>
                <a:latin typeface="標楷體a..荶."/>
              </a:rPr>
              <a:t>密切接觸者</a:t>
            </a:r>
            <a:r>
              <a:rPr lang="en-US" altLang="zh-TW" sz="2800" dirty="0" smtClean="0">
                <a:solidFill>
                  <a:srgbClr val="FF0000"/>
                </a:solidFill>
                <a:latin typeface="標楷體a..荶."/>
              </a:rPr>
              <a:t>)</a:t>
            </a:r>
            <a:r>
              <a:rPr lang="zh-TW" altLang="en-US" sz="2800" dirty="0" smtClean="0">
                <a:solidFill>
                  <a:srgbClr val="FF0000"/>
                </a:solidFill>
                <a:latin typeface="標楷體a..荶."/>
              </a:rPr>
              <a:t>比照</a:t>
            </a:r>
            <a:r>
              <a:rPr lang="en-US" altLang="zh-TW" sz="2800" dirty="0" smtClean="0">
                <a:solidFill>
                  <a:srgbClr val="FF0000"/>
                </a:solidFill>
                <a:latin typeface="標楷體a..荶."/>
              </a:rPr>
              <a:t>10/13</a:t>
            </a:r>
            <a:r>
              <a:rPr lang="zh-TW" altLang="en-US" sz="2800" dirty="0" smtClean="0">
                <a:solidFill>
                  <a:srgbClr val="FF0000"/>
                </a:solidFill>
                <a:latin typeface="標楷體a..荶."/>
              </a:rPr>
              <a:t>防疫規範辦理。 </a:t>
            </a:r>
            <a:r>
              <a:rPr lang="zh-TW" altLang="en-US" sz="2800" dirty="0">
                <a:solidFill>
                  <a:srgbClr val="000000"/>
                </a:solidFill>
                <a:latin typeface="標楷體a..荶."/>
              </a:rPr>
              <a:t>	</a:t>
            </a:r>
          </a:p>
          <a:p>
            <a:endParaRPr lang="zh-TW" altLang="en-US" sz="2400" dirty="0"/>
          </a:p>
        </p:txBody>
      </p:sp>
      <p:sp>
        <p:nvSpPr>
          <p:cNvPr id="2" name="文字方塊 1"/>
          <p:cNvSpPr txBox="1"/>
          <p:nvPr/>
        </p:nvSpPr>
        <p:spPr>
          <a:xfrm>
            <a:off x="3298859" y="149906"/>
            <a:ext cx="34676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200" dirty="0" smtClean="0"/>
              <a:t>志工入校協助指導</a:t>
            </a:r>
          </a:p>
        </p:txBody>
      </p:sp>
    </p:spTree>
    <p:extLst>
      <p:ext uri="{BB962C8B-B14F-4D97-AF65-F5344CB8AC3E}">
        <p14:creationId xmlns:p14="http://schemas.microsoft.com/office/powerpoint/2010/main" val="156434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405</TotalTime>
  <Words>975</Words>
  <Application>Microsoft Office PowerPoint</Application>
  <PresentationFormat>寬螢幕</PresentationFormat>
  <Paragraphs>41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微軟正黑體</vt:lpstr>
      <vt:lpstr>標楷體a..荶.</vt:lpstr>
      <vt:lpstr>Arial</vt:lpstr>
      <vt:lpstr>Century Gothic</vt:lpstr>
      <vt:lpstr>Wingdings 3</vt:lpstr>
      <vt:lpstr>絲縷</vt:lpstr>
      <vt:lpstr>111學年度防疫措施新制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110學年度防疫會議-學務處報告事項</dc:title>
  <dc:creator>joyful</dc:creator>
  <cp:lastModifiedBy>joyful</cp:lastModifiedBy>
  <cp:revision>78</cp:revision>
  <dcterms:created xsi:type="dcterms:W3CDTF">2021-08-23T23:16:24Z</dcterms:created>
  <dcterms:modified xsi:type="dcterms:W3CDTF">2022-10-12T23:34:10Z</dcterms:modified>
</cp:coreProperties>
</file>